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9" r:id="rId9"/>
    <p:sldId id="270" r:id="rId10"/>
    <p:sldId id="265" r:id="rId11"/>
    <p:sldId id="292" r:id="rId12"/>
    <p:sldId id="266" r:id="rId13"/>
    <p:sldId id="268" r:id="rId14"/>
    <p:sldId id="273" r:id="rId15"/>
    <p:sldId id="274" r:id="rId16"/>
    <p:sldId id="275" r:id="rId17"/>
    <p:sldId id="280" r:id="rId18"/>
    <p:sldId id="276" r:id="rId19"/>
    <p:sldId id="278" r:id="rId20"/>
    <p:sldId id="279" r:id="rId21"/>
    <p:sldId id="282" r:id="rId22"/>
    <p:sldId id="284" r:id="rId23"/>
    <p:sldId id="283" r:id="rId24"/>
    <p:sldId id="285" r:id="rId25"/>
    <p:sldId id="288" r:id="rId26"/>
    <p:sldId id="286" r:id="rId27"/>
    <p:sldId id="291" r:id="rId28"/>
    <p:sldId id="287" r:id="rId29"/>
    <p:sldId id="289" r:id="rId30"/>
    <p:sldId id="290" r:id="rId31"/>
    <p:sldId id="293" r:id="rId32"/>
    <p:sldId id="294" r:id="rId33"/>
    <p:sldId id="295" r:id="rId34"/>
    <p:sldId id="302" r:id="rId35"/>
    <p:sldId id="296" r:id="rId36"/>
    <p:sldId id="297" r:id="rId37"/>
    <p:sldId id="311" r:id="rId38"/>
    <p:sldId id="304" r:id="rId39"/>
    <p:sldId id="298" r:id="rId40"/>
    <p:sldId id="305" r:id="rId41"/>
    <p:sldId id="299" r:id="rId42"/>
    <p:sldId id="300" r:id="rId43"/>
    <p:sldId id="301" r:id="rId44"/>
    <p:sldId id="303" r:id="rId45"/>
    <p:sldId id="306" r:id="rId46"/>
    <p:sldId id="307" r:id="rId47"/>
    <p:sldId id="309" r:id="rId48"/>
    <p:sldId id="308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257" r:id="rId61"/>
    <p:sldId id="27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415C71-0B85-2645-9CE2-86818EFFB35E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9"/>
            <p14:sldId id="270"/>
            <p14:sldId id="265"/>
            <p14:sldId id="292"/>
            <p14:sldId id="266"/>
            <p14:sldId id="268"/>
            <p14:sldId id="273"/>
            <p14:sldId id="274"/>
            <p14:sldId id="275"/>
            <p14:sldId id="280"/>
            <p14:sldId id="276"/>
            <p14:sldId id="278"/>
            <p14:sldId id="279"/>
            <p14:sldId id="282"/>
            <p14:sldId id="284"/>
            <p14:sldId id="283"/>
            <p14:sldId id="285"/>
            <p14:sldId id="288"/>
            <p14:sldId id="286"/>
            <p14:sldId id="291"/>
            <p14:sldId id="287"/>
            <p14:sldId id="289"/>
            <p14:sldId id="290"/>
            <p14:sldId id="293"/>
            <p14:sldId id="294"/>
            <p14:sldId id="295"/>
            <p14:sldId id="302"/>
            <p14:sldId id="296"/>
            <p14:sldId id="297"/>
            <p14:sldId id="311"/>
            <p14:sldId id="304"/>
            <p14:sldId id="298"/>
            <p14:sldId id="305"/>
            <p14:sldId id="299"/>
            <p14:sldId id="300"/>
            <p14:sldId id="301"/>
            <p14:sldId id="303"/>
            <p14:sldId id="306"/>
            <p14:sldId id="307"/>
            <p14:sldId id="309"/>
            <p14:sldId id="308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257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167" autoAdjust="0"/>
  </p:normalViewPr>
  <p:slideViewPr>
    <p:cSldViewPr snapToGrid="0">
      <p:cViewPr varScale="1">
        <p:scale>
          <a:sx n="70" d="100"/>
          <a:sy n="70" d="100"/>
        </p:scale>
        <p:origin x="112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Replication Lag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99286417322837E-2"/>
          <c:y val="9.8519617463114079E-2"/>
          <c:w val="0.91740071358267716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Lag in Seconds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5:20am</c:v>
                </c:pt>
                <c:pt idx="1">
                  <c:v>5:25am</c:v>
                </c:pt>
                <c:pt idx="2">
                  <c:v>5:30am</c:v>
                </c:pt>
                <c:pt idx="3">
                  <c:v>5:35am</c:v>
                </c:pt>
                <c:pt idx="4">
                  <c:v>5:40am</c:v>
                </c:pt>
                <c:pt idx="5">
                  <c:v>5:45am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1800</c:v>
                </c:pt>
                <c:pt idx="3">
                  <c:v>2400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A1-4144-894C-AD42757D0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9003536"/>
        <c:axId val="439004192"/>
      </c:lineChart>
      <c:catAx>
        <c:axId val="4390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4192"/>
        <c:crosses val="autoZero"/>
        <c:auto val="1"/>
        <c:lblAlgn val="ctr"/>
        <c:lblOffset val="100"/>
        <c:noMultiLvlLbl val="0"/>
      </c:catAx>
      <c:valAx>
        <c:axId val="43900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Replication Lag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99286417322837E-2"/>
          <c:y val="9.8519617463114079E-2"/>
          <c:w val="0.91740071358267716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Lag in 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5:20am</c:v>
                </c:pt>
                <c:pt idx="1">
                  <c:v>5:25am</c:v>
                </c:pt>
                <c:pt idx="2">
                  <c:v>5:30am</c:v>
                </c:pt>
                <c:pt idx="3">
                  <c:v>5:35am</c:v>
                </c:pt>
                <c:pt idx="4">
                  <c:v>5:40am</c:v>
                </c:pt>
                <c:pt idx="5">
                  <c:v>5:45am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1800</c:v>
                </c:pt>
                <c:pt idx="3">
                  <c:v>2400</c:v>
                </c:pt>
                <c:pt idx="4">
                  <c:v>3600</c:v>
                </c:pt>
                <c:pt idx="5">
                  <c:v>4800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A1-4144-894C-AD42757D0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9003536"/>
        <c:axId val="439004192"/>
      </c:lineChart>
      <c:catAx>
        <c:axId val="4390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4192"/>
        <c:crosses val="autoZero"/>
        <c:auto val="1"/>
        <c:lblAlgn val="ctr"/>
        <c:lblOffset val="100"/>
        <c:noMultiLvlLbl val="0"/>
      </c:catAx>
      <c:valAx>
        <c:axId val="43900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Replication Lag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99286417322837E-2"/>
          <c:y val="9.8519617463114079E-2"/>
          <c:w val="0.91740071358267716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Lag in 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5:20am</c:v>
                </c:pt>
                <c:pt idx="1">
                  <c:v>5:25am</c:v>
                </c:pt>
                <c:pt idx="2">
                  <c:v>5:30am</c:v>
                </c:pt>
                <c:pt idx="3">
                  <c:v>5:35am</c:v>
                </c:pt>
                <c:pt idx="4">
                  <c:v>5:40am</c:v>
                </c:pt>
                <c:pt idx="5">
                  <c:v>5:45am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1800</c:v>
                </c:pt>
                <c:pt idx="3">
                  <c:v>2400</c:v>
                </c:pt>
                <c:pt idx="4">
                  <c:v>0</c:v>
                </c:pt>
                <c:pt idx="5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A1-4144-894C-AD42757D0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9003536"/>
        <c:axId val="439004192"/>
      </c:lineChart>
      <c:catAx>
        <c:axId val="4390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4192"/>
        <c:crosses val="autoZero"/>
        <c:auto val="1"/>
        <c:lblAlgn val="ctr"/>
        <c:lblOffset val="100"/>
        <c:noMultiLvlLbl val="0"/>
      </c:catAx>
      <c:valAx>
        <c:axId val="43900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00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78C8-53AC-5C43-8978-0E4E16C92AC7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A08EA-1235-A949-AD68-61DF53B5F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35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3F41B-8CA4-4282-AC99-F3A5B36F7A81}" type="datetimeFigureOut">
              <a:rPr lang="en-US" smtClean="0"/>
              <a:t>10/1/2016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312B-2B38-4DE2-B796-9C7B1DBB9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80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312B-2B38-4DE2-B796-9C7B1DBB96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 waste enormous amounts of time thinking about, or worrying about, the speed of noncritical parts of their programs, and these attempts at efficiency actually have a strong negative impact when debugging and maintenance are considered. We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forget about small efficiencies, say about 97% of the time: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premature optimization is the root of all evil.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Yet we should not pass up our opportunities in that critical 3%.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312B-2B38-4DE2-B796-9C7B1DBB96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312B-2B38-4DE2-B796-9C7B1DBB96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312B-2B38-4DE2-B796-9C7B1DBB96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312B-2B38-4DE2-B796-9C7B1DBB965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7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l">
              <a:defRPr sz="6000" b="1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0E31-B172-467F-91E2-183EFB786F7C}" type="datetime1">
              <a:rPr lang="en-US" smtClean="0"/>
              <a:t>10/1/2016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122364"/>
            <a:ext cx="590719" cy="2387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0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38CA-32A6-40F4-ADAA-00107B388622}" type="datetime1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4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DCD7-4B5B-4E04-BBBC-9AE546B88761}" type="datetime1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157C-0BFA-4B41-B52C-16C22F4F3DC9}" type="datetime1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365125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2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40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96041-E50A-4E31-84EB-FCD29969AE32}" type="datetime1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473324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8E662-E037-4892-AD3F-7A65388AA5C6}" type="datetime1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65125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0FA9E-A0AA-43CD-9C26-1456892DF984}" type="datetime1">
              <a:rPr lang="en-US" smtClean="0"/>
              <a:t>10/1/2016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365125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8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3345-CDC1-48BD-AB37-8B859950712B}" type="datetime1">
              <a:rPr lang="en-US" smtClean="0"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365125"/>
            <a:ext cx="590719" cy="13255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8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F66-FC82-4A72-A0EB-BC6EC0C5CFB9}" type="datetime1">
              <a:rPr lang="en-US" smtClean="0"/>
              <a:t>10/1/2016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4582-936A-4187-9F7C-8E4265D7FAF6}" type="datetime1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0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39BB-4344-403D-B411-D9E41957E6F2}" type="datetime1">
              <a:rPr lang="en-US" smtClean="0"/>
              <a:t>10/1/2016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6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23A65-A3D4-4E25-805B-C8A0C22C402D}" type="datetime1">
              <a:rPr lang="en-US" smtClean="0"/>
              <a:t>10/1/2016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E63E8-6181-49EE-89C2-BD5CE0B5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talocean.com/community/tutorials/how-to-set-up-xhprof-and-xhgui-for-profiling-php-applications-on-ubuntu-14-0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dockerfordevs" TargetMode="External"/><Relationship Id="rId2" Type="http://schemas.openxmlformats.org/officeDocument/2006/relationships/hyperlink" Target="https://github.com/dragonmant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hyperlink" Target="mailto:chris@ctankersley.com" TargetMode="External"/><Relationship Id="rId4" Type="http://schemas.openxmlformats.org/officeDocument/2006/relationships/hyperlink" Target="http://ctankersley.com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Oh Crap, My Code is Slow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Tankersley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dragonmantank</a:t>
            </a:r>
            <a:endParaRPr lang="en-US" dirty="0"/>
          </a:p>
          <a:p>
            <a:r>
              <a:rPr lang="en-US" dirty="0"/>
              <a:t>Madison PHP Conference, September-October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1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at fault?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Connections</a:t>
            </a:r>
          </a:p>
          <a:p>
            <a:r>
              <a:rPr lang="en-US" dirty="0"/>
              <a:t>I/O Performance</a:t>
            </a:r>
          </a:p>
          <a:p>
            <a:r>
              <a:rPr lang="en-US" dirty="0"/>
              <a:t>Database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35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95" y="1561229"/>
            <a:ext cx="6670611" cy="37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2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5096"/>
            <a:ext cx="10058400" cy="53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1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17" b="118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B3E63E8-6181-49EE-89C2-BD5CE0B55372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8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Hours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Ad Campaign Data</a:t>
            </a:r>
          </a:p>
          <a:p>
            <a:r>
              <a:rPr lang="en-US" dirty="0"/>
              <a:t>Cache Analytics Data</a:t>
            </a:r>
          </a:p>
          <a:p>
            <a:r>
              <a:rPr lang="en-US" dirty="0"/>
              <a:t>Run Numbers</a:t>
            </a:r>
          </a:p>
          <a:p>
            <a:endParaRPr lang="en-US" dirty="0"/>
          </a:p>
          <a:p>
            <a:r>
              <a:rPr lang="en-US" dirty="0"/>
              <a:t>Sync Products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9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Hours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Cache Ad Campaign Data</a:t>
            </a:r>
          </a:p>
          <a:p>
            <a:r>
              <a:rPr lang="en-US" strike="sngStrike" dirty="0"/>
              <a:t>Cache Analytics Data</a:t>
            </a:r>
          </a:p>
          <a:p>
            <a:r>
              <a:rPr lang="en-US" dirty="0"/>
              <a:t>Run Numbers</a:t>
            </a:r>
          </a:p>
          <a:p>
            <a:endParaRPr lang="en-US" dirty="0"/>
          </a:p>
          <a:p>
            <a:r>
              <a:rPr lang="en-US" dirty="0"/>
              <a:t>Sync Products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3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04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Numbers was heavy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server would spike under load</a:t>
            </a:r>
          </a:p>
          <a:p>
            <a:r>
              <a:rPr lang="en-US" dirty="0"/>
              <a:t>Secondary servers would get out of sync and go into “rollback”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4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41087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3761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037863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644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240692" y="1392195"/>
            <a:ext cx="7068065" cy="369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1.79 MHz 8-bit Processor</a:t>
            </a:r>
          </a:p>
          <a:p>
            <a:pPr algn="ctr"/>
            <a:r>
              <a:rPr lang="en-US" sz="2400" dirty="0"/>
              <a:t>128K RAM</a:t>
            </a:r>
          </a:p>
          <a:p>
            <a:pPr algn="ctr"/>
            <a:r>
              <a:rPr lang="en-US" sz="2400" dirty="0"/>
              <a:t>640x192 max resolution</a:t>
            </a:r>
          </a:p>
          <a:p>
            <a:pPr algn="ctr"/>
            <a:r>
              <a:rPr lang="en-US" sz="2400" dirty="0"/>
              <a:t>64 color palette</a:t>
            </a:r>
          </a:p>
          <a:p>
            <a:pPr algn="ctr"/>
            <a:r>
              <a:rPr lang="en-US" sz="2400" dirty="0"/>
              <a:t>RS-232 Serial Port</a:t>
            </a:r>
          </a:p>
          <a:p>
            <a:pPr algn="ctr"/>
            <a:r>
              <a:rPr lang="en-US" sz="2400" dirty="0"/>
              <a:t>Cartridge Bay</a:t>
            </a:r>
          </a:p>
          <a:p>
            <a:pPr algn="ctr"/>
            <a:r>
              <a:rPr lang="en-US" sz="2400" dirty="0"/>
              <a:t>2 Joystick Ports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Disk Extended Color Basic 2.1</a:t>
            </a:r>
          </a:p>
        </p:txBody>
      </p:sp>
    </p:spTree>
    <p:extLst>
      <p:ext uri="{BB962C8B-B14F-4D97-AF65-F5344CB8AC3E}">
        <p14:creationId xmlns:p14="http://schemas.microsoft.com/office/powerpoint/2010/main" val="8417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Sync was Slow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took hours to run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00430"/>
            <a:ext cx="6705600" cy="50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3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Sync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3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Start Logging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DEBUG log messages with timestamps</a:t>
            </a:r>
          </a:p>
          <a:p>
            <a:r>
              <a:rPr lang="en-US" dirty="0"/>
              <a:t>Where is it slow?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7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Seldaek</a:t>
            </a:r>
            <a:r>
              <a:rPr lang="en-US" dirty="0"/>
              <a:t>/monolog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 Monolog\Logger;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 Monolog\Handler\</a:t>
            </a:r>
            <a:r>
              <a:rPr lang="en-US" dirty="0" err="1">
                <a:latin typeface="Consolas" panose="020B0609020204030204" pitchFamily="49" charset="0"/>
              </a:rPr>
              <a:t>StreamHandler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create a log channel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$log = new Logger(‘</a:t>
            </a:r>
            <a:r>
              <a:rPr lang="en-US" dirty="0" err="1">
                <a:latin typeface="Consolas" panose="020B0609020204030204" pitchFamily="49" charset="0"/>
              </a:rPr>
              <a:t>job_debug</a:t>
            </a:r>
            <a:r>
              <a:rPr lang="en-US" dirty="0">
                <a:latin typeface="Consolas" panose="020B0609020204030204" pitchFamily="49" charset="0"/>
              </a:rPr>
              <a:t>');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$log-&gt;</a:t>
            </a:r>
            <a:r>
              <a:rPr lang="en-US" dirty="0" err="1">
                <a:latin typeface="Consolas" panose="020B0609020204030204" pitchFamily="49" charset="0"/>
              </a:rPr>
              <a:t>pushHandler</a:t>
            </a:r>
            <a:r>
              <a:rPr lang="en-US" dirty="0">
                <a:latin typeface="Consolas" panose="020B0609020204030204" pitchFamily="49" charset="0"/>
              </a:rPr>
              <a:t>(new </a:t>
            </a:r>
            <a:r>
              <a:rPr lang="en-US" dirty="0" err="1">
                <a:latin typeface="Consolas" panose="020B0609020204030204" pitchFamily="49" charset="0"/>
              </a:rPr>
              <a:t>StreamHandler</a:t>
            </a:r>
            <a:r>
              <a:rPr lang="en-US" dirty="0">
                <a:latin typeface="Consolas" panose="020B0609020204030204" pitchFamily="49" charset="0"/>
              </a:rPr>
              <a:t>('path/to/your.log', Logger::DEBUG));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add records to the log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$log-&gt;debug(date(‘Y-m-d H:i:s’) . ‘ – Contacted API’);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Do our business logic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$log-&gt;debug(date(‘Y-m-d H:i:s’) . ‘ – Finished with page’);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42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554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392" r="-3" b="5544"/>
          <a:stretch/>
        </p:blipFill>
        <p:spPr>
          <a:xfrm>
            <a:off x="7534656" y="640080"/>
            <a:ext cx="4015740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48" r="-3" b="7491"/>
          <a:stretch/>
        </p:blipFill>
        <p:spPr>
          <a:xfrm>
            <a:off x="641604" y="640080"/>
            <a:ext cx="6732183" cy="3291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642583"/>
            <a:ext cx="102108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Franklin Gothic Demi" panose="020B0703020102020204" pitchFamily="34" charset="0"/>
              </a:rPr>
              <a:t>Culprits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EB3E63E8-6181-49EE-89C2-BD5CE0B55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55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calls to Product API had to be full sets, couldn’t subset</a:t>
            </a:r>
          </a:p>
          <a:p>
            <a:r>
              <a:rPr lang="en-US" dirty="0"/>
              <a:t>Calls to Product API were slow, but not horrid</a:t>
            </a:r>
          </a:p>
          <a:p>
            <a:r>
              <a:rPr lang="en-US" dirty="0"/>
              <a:t>Generating and inserting the Products were slow due to business logic</a:t>
            </a:r>
          </a:p>
          <a:p>
            <a:r>
              <a:rPr lang="en-US" dirty="0"/>
              <a:t>Blocked Operations:</a:t>
            </a:r>
          </a:p>
          <a:p>
            <a:pPr lvl="1"/>
            <a:r>
              <a:rPr lang="en-US" dirty="0"/>
              <a:t>Getting next page from API</a:t>
            </a:r>
          </a:p>
          <a:p>
            <a:pPr lvl="1"/>
            <a:r>
              <a:rPr lang="en-US" dirty="0"/>
              <a:t>Processing products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8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Original Workflow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Get Page X from API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Each Product: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Extract Data from XML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Transmogrify the Data into a Product Object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Save Object to DB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If No Next Page: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Break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Else: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Page++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Continue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4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Out of Band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Original Workflow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Get Page X from API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Each Product: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Extract Data from XML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Transmogrify the Data into a Product Object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Save Object to DB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If No Next Page: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Break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Else: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Page++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Continue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2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Out of Band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Job 1 - Cache Product API Calls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Get Page X…X+10 from API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Cache XML to Database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If No Next Page: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Break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Else: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Page++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Continue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Call Job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Respawn Job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2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8" y="847210"/>
            <a:ext cx="4216400" cy="4978400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5556422" y="1487016"/>
            <a:ext cx="5634681" cy="369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520 </a:t>
            </a:r>
            <a:r>
              <a:rPr lang="en-US" sz="2400" dirty="0" err="1"/>
              <a:t>Mhz</a:t>
            </a:r>
            <a:r>
              <a:rPr lang="en-US" sz="2400" dirty="0"/>
              <a:t> Apple S1</a:t>
            </a:r>
          </a:p>
          <a:p>
            <a:pPr algn="ctr"/>
            <a:r>
              <a:rPr lang="en-US" sz="2400" dirty="0"/>
              <a:t>512MB RAM</a:t>
            </a:r>
          </a:p>
          <a:p>
            <a:pPr algn="ctr"/>
            <a:r>
              <a:rPr lang="en-US" sz="2400" dirty="0"/>
              <a:t>390x312 resolution (~303 </a:t>
            </a:r>
            <a:r>
              <a:rPr lang="en-US" sz="2400" dirty="0" err="1"/>
              <a:t>ppi</a:t>
            </a:r>
            <a:r>
              <a:rPr lang="en-US" sz="2400" dirty="0"/>
              <a:t> density)</a:t>
            </a:r>
          </a:p>
          <a:p>
            <a:pPr algn="ctr"/>
            <a:r>
              <a:rPr lang="en-US" sz="2400" dirty="0"/>
              <a:t>16 million colors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WatchOS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4069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Out of Band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Job 2 – Insert Products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Get Page X…X+10 from DB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Each Product: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Extract Data from XML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Transmogrify the Data into a Product Object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Save Object to DB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If No Next Page: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Break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Else: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Page++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Continue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2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Totals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9838"/>
            <a:ext cx="4724400" cy="659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22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originally PHP</a:t>
            </a:r>
          </a:p>
          <a:p>
            <a:r>
              <a:rPr lang="en-US" dirty="0"/>
              <a:t>Turned into a MongoDB Script because it was too slow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8" name="Chart 7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3861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B3E63E8-6181-49EE-89C2-BD5CE0B55372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2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221" y="1825625"/>
            <a:ext cx="3115558" cy="4351338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99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r="2041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8" y="237380"/>
            <a:ext cx="3667039" cy="1676603"/>
          </a:xfrm>
        </p:spPr>
        <p:txBody>
          <a:bodyPr>
            <a:normAutofit/>
          </a:bodyPr>
          <a:lstStyle/>
          <a:p>
            <a:r>
              <a:rPr lang="en-US" dirty="0"/>
              <a:t>Check the Server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B3E63E8-6181-49EE-89C2-BD5CE0B55372}" type="slidenum">
              <a:rPr lang="en-US" smtClean="0"/>
              <a:t>37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https://aws.amazon.com/blogs/aws/new-cloudwatch-metrics-for-amazon-ebs-volumes/</a:t>
            </a:r>
          </a:p>
        </p:txBody>
      </p:sp>
    </p:spTree>
    <p:extLst>
      <p:ext uri="{BB962C8B-B14F-4D97-AF65-F5344CB8AC3E}">
        <p14:creationId xmlns:p14="http://schemas.microsoft.com/office/powerpoint/2010/main" val="1465864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554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642583"/>
            <a:ext cx="102108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Franklin Gothic Demi" panose="020B0703020102020204" pitchFamily="34" charset="0"/>
              </a:rPr>
              <a:t>Suspect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EB3E63E8-6181-49EE-89C2-BD5CE0B55372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493" y="1007310"/>
            <a:ext cx="1683013" cy="260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8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– Throw Hardware At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0" y="1593850"/>
            <a:ext cx="3409950" cy="4762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24006" y="2509539"/>
            <a:ext cx="1905000" cy="2600921"/>
            <a:chOff x="524006" y="2509539"/>
            <a:chExt cx="1905000" cy="26009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993" y="2509539"/>
              <a:ext cx="1683013" cy="26009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06" y="2857499"/>
              <a:ext cx="19050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9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6829 L 0.17435 -0.2095 C 0.21068 -0.24144 0.26524 -0.25834 0.3224 -0.25834 C 0.3875 -0.25834 0.43959 -0.24144 0.47592 -0.2095 L 0.65039 -0.0682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13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" y="8166"/>
            <a:ext cx="9133113" cy="684983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7401697" y="1579606"/>
            <a:ext cx="4496389" cy="369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32 Cores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512GB RAM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1-10Gbps NICs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10 Terabyte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</a:rPr>
              <a:t>FusionIO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</a:rPr>
              <a:t> Cards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36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– Throw Hardware At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IOPs on the SSD’s</a:t>
            </a:r>
          </a:p>
          <a:p>
            <a:r>
              <a:rPr lang="en-US" dirty="0"/>
              <a:t>Larger Instances on AWS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9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– Move out of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the script back into PHP</a:t>
            </a:r>
          </a:p>
          <a:p>
            <a:r>
              <a:rPr lang="en-US" dirty="0"/>
              <a:t>Run in our worker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09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843" y="1825625"/>
            <a:ext cx="5812313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3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Bug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857" y="2528278"/>
            <a:ext cx="5714286" cy="29460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7211" y="4593767"/>
            <a:ext cx="3797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 took 5 hours to run</a:t>
            </a:r>
          </a:p>
        </p:txBody>
      </p:sp>
    </p:spTree>
    <p:extLst>
      <p:ext uri="{BB962C8B-B14F-4D97-AF65-F5344CB8AC3E}">
        <p14:creationId xmlns:p14="http://schemas.microsoft.com/office/powerpoint/2010/main" val="25638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07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554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48" r="-3" b="7491"/>
          <a:stretch/>
        </p:blipFill>
        <p:spPr>
          <a:xfrm>
            <a:off x="2729909" y="640080"/>
            <a:ext cx="6732183" cy="3291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642583"/>
            <a:ext cx="102108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Franklin Gothic Demi" panose="020B0703020102020204" pitchFamily="34" charset="0"/>
              </a:rPr>
              <a:t>Suspect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EB3E63E8-6181-49EE-89C2-BD5CE0B55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6634"/>
            <a:ext cx="10905066" cy="49647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B3E63E8-6181-49EE-89C2-BD5CE0B55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28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90" y="643466"/>
            <a:ext cx="8967620" cy="557106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B3E63E8-6181-49EE-89C2-BD5CE0B55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85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221" y="1825625"/>
            <a:ext cx="3115558" cy="4351338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6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Profiling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2739231"/>
            <a:ext cx="4572000" cy="2524125"/>
          </a:xfrm>
        </p:spPr>
      </p:pic>
    </p:spTree>
    <p:extLst>
      <p:ext uri="{BB962C8B-B14F-4D97-AF65-F5344CB8AC3E}">
        <p14:creationId xmlns:p14="http://schemas.microsoft.com/office/powerpoint/2010/main" val="193641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xhprof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Low-cost dynamic analysis for PHP</a:t>
            </a:r>
          </a:p>
          <a:p>
            <a:r>
              <a:rPr lang="en-US" dirty="0"/>
              <a:t>PHP Extension</a:t>
            </a:r>
          </a:p>
          <a:p>
            <a:r>
              <a:rPr lang="en-US" dirty="0"/>
              <a:t>Store results in a DB</a:t>
            </a:r>
          </a:p>
          <a:p>
            <a:r>
              <a:rPr lang="en-US" dirty="0"/>
              <a:t>Has a pretty good GUI</a:t>
            </a:r>
          </a:p>
          <a:p>
            <a:r>
              <a:rPr lang="en-US" dirty="0">
                <a:hlinkClick r:id="rId2"/>
              </a:rPr>
              <a:t>https://www.digitalocean.com/community/tutorials/how-to-set-up-xhprof-and-xhgui-for-profiling-php-applications-on-ubuntu-14-04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88" y="0"/>
            <a:ext cx="10944625" cy="68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3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317" y="1825625"/>
            <a:ext cx="8457365" cy="4351338"/>
          </a:xfrm>
        </p:spPr>
      </p:pic>
    </p:spTree>
    <p:extLst>
      <p:ext uri="{BB962C8B-B14F-4D97-AF65-F5344CB8AC3E}">
        <p14:creationId xmlns:p14="http://schemas.microsoft.com/office/powerpoint/2010/main" val="1594880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4293"/>
            <a:ext cx="10515600" cy="2874002"/>
          </a:xfrm>
        </p:spPr>
      </p:pic>
    </p:spTree>
    <p:extLst>
      <p:ext uri="{BB962C8B-B14F-4D97-AF65-F5344CB8AC3E}">
        <p14:creationId xmlns:p14="http://schemas.microsoft.com/office/powerpoint/2010/main" val="65951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Hydrating objects was expensive</a:t>
            </a:r>
          </a:p>
          <a:p>
            <a:r>
              <a:rPr lang="en-US" dirty="0"/>
              <a:t>We were doing deep hydration, resulting in extra DB and hydration calls</a:t>
            </a:r>
          </a:p>
          <a:p>
            <a:r>
              <a:rPr lang="en-US" dirty="0"/>
              <a:t>We had authentication checking happening in a loop, due to bad logging code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09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221" y="1825625"/>
            <a:ext cx="311555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0608" y="5159829"/>
            <a:ext cx="5910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It brought it down to around 3.5 hours</a:t>
            </a:r>
          </a:p>
        </p:txBody>
      </p:sp>
    </p:spTree>
    <p:extLst>
      <p:ext uri="{BB962C8B-B14F-4D97-AF65-F5344CB8AC3E}">
        <p14:creationId xmlns:p14="http://schemas.microsoft.com/office/powerpoint/2010/main" val="42947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programming tool for checking memory debugging, memory leaks, and code profiling</a:t>
            </a:r>
          </a:p>
          <a:p>
            <a:r>
              <a:rPr lang="en-US" dirty="0"/>
              <a:t>Supported by </a:t>
            </a:r>
            <a:r>
              <a:rPr lang="en-US" dirty="0" err="1"/>
              <a:t>xdebug</a:t>
            </a:r>
            <a:endParaRPr lang="en-US" dirty="0"/>
          </a:p>
          <a:p>
            <a:r>
              <a:rPr lang="en-US" dirty="0" err="1"/>
              <a:t>KCacheGrind</a:t>
            </a:r>
            <a:r>
              <a:rPr lang="en-US" dirty="0"/>
              <a:t>/</a:t>
            </a:r>
            <a:r>
              <a:rPr lang="en-US" dirty="0" err="1"/>
              <a:t>QCacheGrind</a:t>
            </a:r>
            <a:r>
              <a:rPr lang="en-US" dirty="0"/>
              <a:t> to </a:t>
            </a:r>
            <a:r>
              <a:rPr lang="en-US"/>
              <a:t>view output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3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it in </a:t>
            </a:r>
            <a:r>
              <a:rPr lang="en-US" dirty="0" err="1"/>
              <a:t>xdebug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zend_extension=/usr/lib/php/20151012/xdebug.so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xdebug.profiler_enable</a:t>
            </a:r>
            <a:r>
              <a:rPr lang="en-US" dirty="0">
                <a:latin typeface="Consolas" panose="020B0609020204030204" pitchFamily="49" charset="0"/>
              </a:rPr>
              <a:t>=1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xdebug.profiler_output_dir</a:t>
            </a:r>
            <a:r>
              <a:rPr lang="en-US" dirty="0">
                <a:latin typeface="Consolas" panose="020B0609020204030204" pitchFamily="49" charset="0"/>
              </a:rPr>
              <a:t>=/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/www/tests/</a:t>
            </a:r>
            <a:r>
              <a:rPr lang="en-US" dirty="0" err="1">
                <a:latin typeface="Consolas" panose="020B0609020204030204" pitchFamily="49" charset="0"/>
              </a:rPr>
              <a:t>xdebug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8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 and Code Flow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542" y="1825625"/>
            <a:ext cx="4428915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37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looping a lot</a:t>
            </a:r>
          </a:p>
          <a:p>
            <a:r>
              <a:rPr lang="en-US" dirty="0"/>
              <a:t>We were looping big loops inside small loops</a:t>
            </a:r>
          </a:p>
          <a:p>
            <a:r>
              <a:rPr lang="en-US" dirty="0"/>
              <a:t>We were looping through a lot of the same data multiple times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04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 – Reduce the Looping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935" y="1825625"/>
            <a:ext cx="5908130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40842" y="5013666"/>
            <a:ext cx="6310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Runtime was reduced to 30 minutes</a:t>
            </a:r>
          </a:p>
        </p:txBody>
      </p:sp>
    </p:spTree>
    <p:extLst>
      <p:ext uri="{BB962C8B-B14F-4D97-AF65-F5344CB8AC3E}">
        <p14:creationId xmlns:p14="http://schemas.microsoft.com/office/powerpoint/2010/main" val="364520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Slow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Monolog to add Debugging messages</a:t>
            </a:r>
          </a:p>
          <a:p>
            <a:r>
              <a:rPr lang="en-US" dirty="0"/>
              <a:t>Use </a:t>
            </a:r>
            <a:r>
              <a:rPr lang="en-US" dirty="0" err="1"/>
              <a:t>xhprof</a:t>
            </a:r>
            <a:r>
              <a:rPr lang="en-US" dirty="0"/>
              <a:t> to profile “live” code</a:t>
            </a:r>
          </a:p>
          <a:p>
            <a:r>
              <a:rPr lang="en-US" dirty="0"/>
              <a:t>Use </a:t>
            </a:r>
            <a:r>
              <a:rPr lang="en-US" dirty="0" err="1"/>
              <a:t>xdebug</a:t>
            </a:r>
            <a:r>
              <a:rPr lang="en-US" dirty="0"/>
              <a:t> and </a:t>
            </a:r>
            <a:r>
              <a:rPr lang="en-US" dirty="0" err="1"/>
              <a:t>Valgrind</a:t>
            </a:r>
            <a:r>
              <a:rPr lang="en-US" dirty="0"/>
              <a:t> to get deeper profiling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“premature optimization is the root of all evil.”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Donald Knuth, “Structured Programming With Go To Statements”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12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37729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https://github.com/dragonmantank</a:t>
            </a:r>
            <a:endParaRPr lang="en-US" dirty="0"/>
          </a:p>
          <a:p>
            <a:r>
              <a:rPr lang="en-US" dirty="0"/>
              <a:t>Author of “</a:t>
            </a:r>
            <a:r>
              <a:rPr lang="en-US" dirty="0">
                <a:hlinkClick r:id="rId3"/>
              </a:rPr>
              <a:t>Docker for Developers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leanpub.com</a:t>
            </a:r>
            <a:r>
              <a:rPr lang="en-US" dirty="0"/>
              <a:t>/</a:t>
            </a:r>
            <a:r>
              <a:rPr lang="en-US" dirty="0" err="1"/>
              <a:t>dockerfordevs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http://ctankersley.com</a:t>
            </a:r>
            <a:endParaRPr lang="en-US" dirty="0"/>
          </a:p>
          <a:p>
            <a:r>
              <a:rPr lang="en-US" dirty="0">
                <a:hlinkClick r:id="rId5"/>
              </a:rPr>
              <a:t>chris@ctankersley.com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dragonmantank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 descr="CUJU4ahXAAAiLVs (1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06" y="523239"/>
            <a:ext cx="4306028" cy="573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13 – Andrei.D40 – Stacks of Books, Flickr</a:t>
            </a:r>
          </a:p>
          <a:p>
            <a:r>
              <a:rPr lang="en-US" dirty="0"/>
              <a:t>Slide 34 – Upper Snake River Valley Historical Society – 3339 </a:t>
            </a:r>
            <a:r>
              <a:rPr lang="en-US" dirty="0" err="1"/>
              <a:t>loggin</a:t>
            </a:r>
            <a:r>
              <a:rPr lang="en-US" dirty="0"/>
              <a:t>, Flickr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03" y="209271"/>
            <a:ext cx="8702794" cy="6439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737" y="6504543"/>
            <a:ext cx="212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www.phpbench.com</a:t>
            </a:r>
          </a:p>
        </p:txBody>
      </p:sp>
    </p:spTree>
    <p:extLst>
      <p:ext uri="{BB962C8B-B14F-4D97-AF65-F5344CB8AC3E}">
        <p14:creationId xmlns:p14="http://schemas.microsoft.com/office/powerpoint/2010/main" val="20721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Doesn’t Matter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the 3%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Madison PHP Conference, September-October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63E8-6181-49EE-89C2-BD5CE0B55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4863</TotalTime>
  <Words>1160</Words>
  <Application>Microsoft Office PowerPoint</Application>
  <PresentationFormat>Widescreen</PresentationFormat>
  <Paragraphs>317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Franklin Gothic Demi</vt:lpstr>
      <vt:lpstr>Franklin Gothic Medium</vt:lpstr>
      <vt:lpstr>Helvetica</vt:lpstr>
      <vt:lpstr>Office Theme</vt:lpstr>
      <vt:lpstr>Oh Crap, My Code is Slow</vt:lpstr>
      <vt:lpstr>PowerPoint Presentation</vt:lpstr>
      <vt:lpstr>PowerPoint Presentation</vt:lpstr>
      <vt:lpstr>PowerPoint Presentation</vt:lpstr>
      <vt:lpstr>PowerPoint Presentation</vt:lpstr>
      <vt:lpstr>“premature optimization is the root of all evil.”</vt:lpstr>
      <vt:lpstr>PowerPoint Presentation</vt:lpstr>
      <vt:lpstr>It Doesn’t Matter</vt:lpstr>
      <vt:lpstr>We Are the 3%</vt:lpstr>
      <vt:lpstr>Who is at fault?</vt:lpstr>
      <vt:lpstr>PowerPoint Presentation</vt:lpstr>
      <vt:lpstr>PowerPoint Presentation</vt:lpstr>
      <vt:lpstr>PowerPoint Presentation</vt:lpstr>
      <vt:lpstr>4 Hours</vt:lpstr>
      <vt:lpstr>4 Hours</vt:lpstr>
      <vt:lpstr>The Problems</vt:lpstr>
      <vt:lpstr>Running Numbers was heavy</vt:lpstr>
      <vt:lpstr>PowerPoint Presentation</vt:lpstr>
      <vt:lpstr>PowerPoint Presentation</vt:lpstr>
      <vt:lpstr>Product Sync was Slow </vt:lpstr>
      <vt:lpstr>PowerPoint Presentation</vt:lpstr>
      <vt:lpstr>Product Sync</vt:lpstr>
      <vt:lpstr>Just Start Logging</vt:lpstr>
      <vt:lpstr>Seldaek/monolog</vt:lpstr>
      <vt:lpstr>Culprits</vt:lpstr>
      <vt:lpstr>What did we find?</vt:lpstr>
      <vt:lpstr>Our Workflow</vt:lpstr>
      <vt:lpstr>Solution – Out of Band Processing</vt:lpstr>
      <vt:lpstr>Solution – Out of Band Processing</vt:lpstr>
      <vt:lpstr>Solution – Out of Band Processing</vt:lpstr>
      <vt:lpstr>Run Totals</vt:lpstr>
      <vt:lpstr>PowerPoint Presentation</vt:lpstr>
      <vt:lpstr>Background</vt:lpstr>
      <vt:lpstr>PowerPoint Presentation</vt:lpstr>
      <vt:lpstr>PowerPoint Presentation</vt:lpstr>
      <vt:lpstr>What did we find?</vt:lpstr>
      <vt:lpstr>Check the Server Metrics</vt:lpstr>
      <vt:lpstr>Suspect</vt:lpstr>
      <vt:lpstr>Our Solution – Throw Hardware At It</vt:lpstr>
      <vt:lpstr>Our Solution – Throw Hardware At It</vt:lpstr>
      <vt:lpstr>Our Solution – Move out of MongoDB</vt:lpstr>
      <vt:lpstr>The Result</vt:lpstr>
      <vt:lpstr>The New Bug</vt:lpstr>
      <vt:lpstr>Suspect</vt:lpstr>
      <vt:lpstr>PowerPoint Presentation</vt:lpstr>
      <vt:lpstr>PowerPoint Presentation</vt:lpstr>
      <vt:lpstr>What did we find?</vt:lpstr>
      <vt:lpstr>Code Profiling</vt:lpstr>
      <vt:lpstr>xhprof</vt:lpstr>
      <vt:lpstr>Pretty Graphs</vt:lpstr>
      <vt:lpstr>Useful Metrics</vt:lpstr>
      <vt:lpstr>What we find?</vt:lpstr>
      <vt:lpstr>The result?</vt:lpstr>
      <vt:lpstr>Valgrind</vt:lpstr>
      <vt:lpstr>Enable it in xdebug</vt:lpstr>
      <vt:lpstr>Function Calls and Code Flow</vt:lpstr>
      <vt:lpstr>What we find?</vt:lpstr>
      <vt:lpstr>The Result – Reduce the Looping</vt:lpstr>
      <vt:lpstr>Tips for Slow Code</vt:lpstr>
      <vt:lpstr>Thank You!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is More Than Cats and Dogs</dc:title>
  <dc:creator>Chris T.</dc:creator>
  <cp:lastModifiedBy>Chris T.</cp:lastModifiedBy>
  <cp:revision>240</cp:revision>
  <dcterms:created xsi:type="dcterms:W3CDTF">2015-01-16T15:56:24Z</dcterms:created>
  <dcterms:modified xsi:type="dcterms:W3CDTF">2016-10-01T05:42:24Z</dcterms:modified>
</cp:coreProperties>
</file>